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3"/>
  </p:sldMasterIdLst>
  <p:notesMasterIdLst>
    <p:notesMasterId r:id="rId21"/>
  </p:notesMasterIdLst>
  <p:handoutMasterIdLst>
    <p:handoutMasterId r:id="rId22"/>
  </p:handoutMasterIdLst>
  <p:sldIdLst>
    <p:sldId id="281" r:id="rId4"/>
    <p:sldId id="262" r:id="rId5"/>
    <p:sldId id="299" r:id="rId6"/>
    <p:sldId id="316" r:id="rId7"/>
    <p:sldId id="300" r:id="rId8"/>
    <p:sldId id="301" r:id="rId9"/>
    <p:sldId id="302" r:id="rId10"/>
    <p:sldId id="303" r:id="rId11"/>
    <p:sldId id="304" r:id="rId12"/>
    <p:sldId id="320" r:id="rId13"/>
    <p:sldId id="305" r:id="rId14"/>
    <p:sldId id="306" r:id="rId15"/>
    <p:sldId id="307" r:id="rId16"/>
    <p:sldId id="308" r:id="rId17"/>
    <p:sldId id="309" r:id="rId18"/>
    <p:sldId id="310" r:id="rId19"/>
    <p:sldId id="32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58" d="100"/>
          <a:sy n="58" d="100"/>
        </p:scale>
        <p:origin x="79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87726B7-40F3-426D-8544-D7DAEF8A83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FC9724A-E91B-42A5-B292-BA4069907F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93DA4E-7860-4AB1-A28A-52942512B0CA}" type="datetimeFigureOut">
              <a:rPr lang="en-US" smtClean="0"/>
              <a:t>4/29/2023</a:t>
            </a:fld>
            <a:endParaRPr lang="en-US"/>
          </a:p>
        </p:txBody>
      </p:sp>
      <p:sp>
        <p:nvSpPr>
          <p:cNvPr id="4" name="Footer Placeholder 3">
            <a:extLst>
              <a:ext uri="{FF2B5EF4-FFF2-40B4-BE49-F238E27FC236}">
                <a16:creationId xmlns:a16="http://schemas.microsoft.com/office/drawing/2014/main" id="{DEE36714-ACBD-4340-A0E9-2BBB1577C5E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EC39CB4-E685-4650-8769-5574DAB297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44E793-3D16-4E84-9534-09604A136646}" type="slidenum">
              <a:rPr lang="en-US" smtClean="0"/>
              <a:t>‹#›</a:t>
            </a:fld>
            <a:endParaRPr lang="en-US"/>
          </a:p>
        </p:txBody>
      </p:sp>
    </p:spTree>
    <p:extLst>
      <p:ext uri="{BB962C8B-B14F-4D97-AF65-F5344CB8AC3E}">
        <p14:creationId xmlns:p14="http://schemas.microsoft.com/office/powerpoint/2010/main" val="2383806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C0565A-4930-47B7-9106-95AA1359649D}" type="datetimeFigureOut">
              <a:rPr lang="en-US" smtClean="0"/>
              <a:t>4/29/2023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BDF94F-8EDC-41AB-BFBF-53D06C950A01}" type="slidenum">
              <a:rPr lang="en-US" smtClean="0"/>
              <a:t>‹#›</a:t>
            </a:fld>
            <a:endParaRPr lang="en-US"/>
          </a:p>
        </p:txBody>
      </p:sp>
    </p:spTree>
    <p:extLst>
      <p:ext uri="{BB962C8B-B14F-4D97-AF65-F5344CB8AC3E}">
        <p14:creationId xmlns:p14="http://schemas.microsoft.com/office/powerpoint/2010/main" val="210024572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a:t>
            </a:fld>
            <a:endParaRPr lang="en-US"/>
          </a:p>
        </p:txBody>
      </p:sp>
    </p:spTree>
    <p:extLst>
      <p:ext uri="{BB962C8B-B14F-4D97-AF65-F5344CB8AC3E}">
        <p14:creationId xmlns:p14="http://schemas.microsoft.com/office/powerpoint/2010/main" val="1116246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10</a:t>
            </a:fld>
            <a:endParaRPr lang="en-US"/>
          </a:p>
        </p:txBody>
      </p:sp>
    </p:spTree>
    <p:extLst>
      <p:ext uri="{BB962C8B-B14F-4D97-AF65-F5344CB8AC3E}">
        <p14:creationId xmlns:p14="http://schemas.microsoft.com/office/powerpoint/2010/main" val="3833004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11</a:t>
            </a:fld>
            <a:endParaRPr lang="en-US"/>
          </a:p>
        </p:txBody>
      </p:sp>
    </p:spTree>
    <p:extLst>
      <p:ext uri="{BB962C8B-B14F-4D97-AF65-F5344CB8AC3E}">
        <p14:creationId xmlns:p14="http://schemas.microsoft.com/office/powerpoint/2010/main" val="4115286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12</a:t>
            </a:fld>
            <a:endParaRPr lang="en-US"/>
          </a:p>
        </p:txBody>
      </p:sp>
    </p:spTree>
    <p:extLst>
      <p:ext uri="{BB962C8B-B14F-4D97-AF65-F5344CB8AC3E}">
        <p14:creationId xmlns:p14="http://schemas.microsoft.com/office/powerpoint/2010/main" val="2582284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13</a:t>
            </a:fld>
            <a:endParaRPr lang="en-US"/>
          </a:p>
        </p:txBody>
      </p:sp>
    </p:spTree>
    <p:extLst>
      <p:ext uri="{BB962C8B-B14F-4D97-AF65-F5344CB8AC3E}">
        <p14:creationId xmlns:p14="http://schemas.microsoft.com/office/powerpoint/2010/main" val="1332300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14</a:t>
            </a:fld>
            <a:endParaRPr lang="en-US"/>
          </a:p>
        </p:txBody>
      </p:sp>
    </p:spTree>
    <p:extLst>
      <p:ext uri="{BB962C8B-B14F-4D97-AF65-F5344CB8AC3E}">
        <p14:creationId xmlns:p14="http://schemas.microsoft.com/office/powerpoint/2010/main" val="3247147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15</a:t>
            </a:fld>
            <a:endParaRPr lang="en-US"/>
          </a:p>
        </p:txBody>
      </p:sp>
    </p:spTree>
    <p:extLst>
      <p:ext uri="{BB962C8B-B14F-4D97-AF65-F5344CB8AC3E}">
        <p14:creationId xmlns:p14="http://schemas.microsoft.com/office/powerpoint/2010/main" val="1495097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16</a:t>
            </a:fld>
            <a:endParaRPr lang="en-US"/>
          </a:p>
        </p:txBody>
      </p:sp>
    </p:spTree>
    <p:extLst>
      <p:ext uri="{BB962C8B-B14F-4D97-AF65-F5344CB8AC3E}">
        <p14:creationId xmlns:p14="http://schemas.microsoft.com/office/powerpoint/2010/main" val="1349473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17</a:t>
            </a:fld>
            <a:endParaRPr lang="en-US"/>
          </a:p>
        </p:txBody>
      </p:sp>
    </p:spTree>
    <p:extLst>
      <p:ext uri="{BB962C8B-B14F-4D97-AF65-F5344CB8AC3E}">
        <p14:creationId xmlns:p14="http://schemas.microsoft.com/office/powerpoint/2010/main" val="4144992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2</a:t>
            </a:fld>
            <a:endParaRPr lang="en-US"/>
          </a:p>
        </p:txBody>
      </p:sp>
    </p:spTree>
    <p:extLst>
      <p:ext uri="{BB962C8B-B14F-4D97-AF65-F5344CB8AC3E}">
        <p14:creationId xmlns:p14="http://schemas.microsoft.com/office/powerpoint/2010/main" val="2083121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3</a:t>
            </a:fld>
            <a:endParaRPr lang="en-US"/>
          </a:p>
        </p:txBody>
      </p:sp>
    </p:spTree>
    <p:extLst>
      <p:ext uri="{BB962C8B-B14F-4D97-AF65-F5344CB8AC3E}">
        <p14:creationId xmlns:p14="http://schemas.microsoft.com/office/powerpoint/2010/main" val="1829841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4</a:t>
            </a:fld>
            <a:endParaRPr lang="en-US"/>
          </a:p>
        </p:txBody>
      </p:sp>
    </p:spTree>
    <p:extLst>
      <p:ext uri="{BB962C8B-B14F-4D97-AF65-F5344CB8AC3E}">
        <p14:creationId xmlns:p14="http://schemas.microsoft.com/office/powerpoint/2010/main" val="2836304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5</a:t>
            </a:fld>
            <a:endParaRPr lang="en-US"/>
          </a:p>
        </p:txBody>
      </p:sp>
    </p:spTree>
    <p:extLst>
      <p:ext uri="{BB962C8B-B14F-4D97-AF65-F5344CB8AC3E}">
        <p14:creationId xmlns:p14="http://schemas.microsoft.com/office/powerpoint/2010/main" val="658115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6</a:t>
            </a:fld>
            <a:endParaRPr lang="en-US"/>
          </a:p>
        </p:txBody>
      </p:sp>
    </p:spTree>
    <p:extLst>
      <p:ext uri="{BB962C8B-B14F-4D97-AF65-F5344CB8AC3E}">
        <p14:creationId xmlns:p14="http://schemas.microsoft.com/office/powerpoint/2010/main" val="314386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7</a:t>
            </a:fld>
            <a:endParaRPr lang="en-US"/>
          </a:p>
        </p:txBody>
      </p:sp>
    </p:spTree>
    <p:extLst>
      <p:ext uri="{BB962C8B-B14F-4D97-AF65-F5344CB8AC3E}">
        <p14:creationId xmlns:p14="http://schemas.microsoft.com/office/powerpoint/2010/main" val="3999728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8</a:t>
            </a:fld>
            <a:endParaRPr lang="en-US"/>
          </a:p>
        </p:txBody>
      </p:sp>
    </p:spTree>
    <p:extLst>
      <p:ext uri="{BB962C8B-B14F-4D97-AF65-F5344CB8AC3E}">
        <p14:creationId xmlns:p14="http://schemas.microsoft.com/office/powerpoint/2010/main" val="321383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02BDF94F-8EDC-41AB-BFBF-53D06C950A01}" type="slidenum">
              <a:rPr lang="en-US" smtClean="0"/>
              <a:t>9</a:t>
            </a:fld>
            <a:endParaRPr lang="en-US"/>
          </a:p>
        </p:txBody>
      </p:sp>
    </p:spTree>
    <p:extLst>
      <p:ext uri="{BB962C8B-B14F-4D97-AF65-F5344CB8AC3E}">
        <p14:creationId xmlns:p14="http://schemas.microsoft.com/office/powerpoint/2010/main" val="343360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4/29/2023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ransition spd="slow">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25CEF-3B7A-4AB2-88E0-83F0208E9101}"/>
              </a:ext>
            </a:extLst>
          </p:cNvPr>
          <p:cNvSpPr>
            <a:spLocks noGrp="1"/>
          </p:cNvSpPr>
          <p:nvPr>
            <p:ph type="title"/>
          </p:nvPr>
        </p:nvSpPr>
        <p:spPr>
          <a:xfrm>
            <a:off x="2269475" y="2610997"/>
            <a:ext cx="9661792" cy="1542361"/>
          </a:xfrm>
        </p:spPr>
        <p:txBody>
          <a:bodyPr>
            <a:noAutofit/>
          </a:bodyPr>
          <a:lstStyle/>
          <a:p>
            <a:pPr algn="ctr"/>
            <a:r>
              <a:rPr lang="en-US" sz="4400" b="1" dirty="0"/>
              <a:t>Contending Earnestly for the Faith </a:t>
            </a:r>
            <a:br>
              <a:rPr lang="en-US" sz="4400" b="1" dirty="0"/>
            </a:br>
            <a:r>
              <a:rPr lang="en-US" sz="4400" b="1" dirty="0"/>
              <a:t> </a:t>
            </a:r>
            <a:r>
              <a:rPr lang="en-US" sz="2400" b="1" dirty="0"/>
              <a:t>Text: </a:t>
            </a:r>
            <a:r>
              <a:rPr lang="en-US" sz="2400" b="1"/>
              <a:t>Jude 1-4</a:t>
            </a:r>
            <a:endParaRPr lang="en-US" sz="4400" b="1" dirty="0"/>
          </a:p>
        </p:txBody>
      </p:sp>
    </p:spTree>
    <p:extLst>
      <p:ext uri="{BB962C8B-B14F-4D97-AF65-F5344CB8AC3E}">
        <p14:creationId xmlns:p14="http://schemas.microsoft.com/office/powerpoint/2010/main" val="212120848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112704"/>
            <a:ext cx="9859992" cy="5745295"/>
          </a:xfrm>
        </p:spPr>
        <p:txBody>
          <a:bodyPr>
            <a:normAutofit/>
          </a:bodyPr>
          <a:lstStyle/>
          <a:p>
            <a:pPr marL="0" indent="0">
              <a:buNone/>
            </a:pPr>
            <a:r>
              <a:rPr lang="en-US" sz="2800" dirty="0"/>
              <a:t> </a:t>
            </a:r>
            <a:r>
              <a:rPr lang="en-US" sz="2800" b="1" dirty="0"/>
              <a:t>I Cor. 15: 1-5</a:t>
            </a:r>
          </a:p>
          <a:p>
            <a:pPr marL="0" indent="0">
              <a:buNone/>
            </a:pPr>
            <a:r>
              <a:rPr lang="en-US" sz="2800" dirty="0"/>
              <a:t>For I delivered to you as of first importance what I also received, </a:t>
            </a:r>
            <a:r>
              <a:rPr lang="en-US" sz="2800" i="1" u="sng" dirty="0"/>
              <a:t>that Christ died for our sins, according to the Scriptures, and that he was buried, and that He was raised on the third day according to the Scriptures </a:t>
            </a:r>
            <a:r>
              <a:rPr lang="en-US" sz="2800" dirty="0"/>
              <a:t>and that He appeared to Cephas, then to the twelve. After that He appeared to more than five hundred brethren at one time, most of whom remain until now, but some have fallen asleep….</a:t>
            </a:r>
          </a:p>
          <a:p>
            <a:pPr marL="0" indent="0">
              <a:buNone/>
            </a:pPr>
            <a:endParaRPr lang="en-US" sz="2800" dirty="0"/>
          </a:p>
          <a:p>
            <a:pPr marL="0" indent="0">
              <a:buNone/>
            </a:pPr>
            <a:r>
              <a:rPr lang="en-US" sz="2800" dirty="0"/>
              <a:t>(Example of False Teaching/ Gospel – The Jehovah Witnesses)  </a:t>
            </a:r>
          </a:p>
          <a:p>
            <a:pPr marL="0" indent="0">
              <a:buNone/>
            </a:pPr>
            <a:endParaRPr lang="en-US" sz="2800" dirty="0"/>
          </a:p>
          <a:p>
            <a:pPr marL="0" indent="0">
              <a:buNone/>
            </a:pPr>
            <a:endParaRPr lang="en-US" dirty="0"/>
          </a:p>
          <a:p>
            <a:pPr marL="0" indent="0">
              <a:buNone/>
            </a:pPr>
            <a:endParaRPr lang="en-US"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6694" y="5926644"/>
            <a:ext cx="548260" cy="744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835537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968188"/>
            <a:ext cx="9859992" cy="5702729"/>
          </a:xfrm>
        </p:spPr>
        <p:txBody>
          <a:bodyPr>
            <a:normAutofit/>
          </a:bodyPr>
          <a:lstStyle/>
          <a:p>
            <a:r>
              <a:rPr lang="en-US" sz="2800" dirty="0"/>
              <a:t> </a:t>
            </a:r>
            <a:r>
              <a:rPr lang="en-US" sz="2800" b="1" dirty="0"/>
              <a:t>Their Bible, The New World Translation </a:t>
            </a:r>
            <a:r>
              <a:rPr lang="en-US" sz="2800" dirty="0"/>
              <a:t>– Its translators are anonymous so neither credentials or manuscripts sources can be checked and validated. </a:t>
            </a:r>
          </a:p>
          <a:p>
            <a:pPr lvl="0"/>
            <a:r>
              <a:rPr lang="en-US" sz="2800" b="1" dirty="0"/>
              <a:t>Jesus presented as “a god”, Not God</a:t>
            </a:r>
            <a:r>
              <a:rPr lang="en-US" sz="2800" dirty="0"/>
              <a:t>.(Gen. 1.1, John 1.1)  Believe Jesus was created by Jehovah. His death is not seen as a ransom for sin but rather as the procurement of a second chance for others to be offered in the Millennium. </a:t>
            </a:r>
          </a:p>
          <a:p>
            <a:pPr lvl="0"/>
            <a:r>
              <a:rPr lang="en-US" sz="2800" b="1" dirty="0"/>
              <a:t>Deny existence of the soul. </a:t>
            </a:r>
            <a:r>
              <a:rPr lang="en-US" sz="2800" dirty="0"/>
              <a:t>When a person dies, soul ceases to exist ( Heb. 9:27)</a:t>
            </a:r>
          </a:p>
          <a:p>
            <a:pPr lvl="0"/>
            <a:r>
              <a:rPr lang="en-US" sz="2800" b="1" dirty="0"/>
              <a:t>There is no hell</a:t>
            </a:r>
            <a:r>
              <a:rPr lang="en-US" sz="2800" dirty="0"/>
              <a:t>. Hell is the grave </a:t>
            </a:r>
          </a:p>
          <a:p>
            <a:pPr marL="0" indent="0">
              <a:buNone/>
            </a:pPr>
            <a:endParaRPr lang="en-US"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918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968188"/>
            <a:ext cx="9859992" cy="5702729"/>
          </a:xfrm>
        </p:spPr>
        <p:txBody>
          <a:bodyPr>
            <a:normAutofit/>
          </a:bodyPr>
          <a:lstStyle/>
          <a:p>
            <a:pPr marL="0" indent="0">
              <a:buNone/>
            </a:pPr>
            <a:endParaRPr lang="en-US" dirty="0"/>
          </a:p>
          <a:p>
            <a:pPr lvl="0"/>
            <a:r>
              <a:rPr lang="en-US" sz="3200" dirty="0"/>
              <a:t>Faithful witnesses hope one day to be recreated (resurrected) from Jehovah’s memory. Those destined for resurrection will inhabit either paradise, earth or heaven; the elite spiritual class, the 144,000 of Revelation 7 &amp; 14)  </a:t>
            </a:r>
          </a:p>
          <a:p>
            <a:pPr marL="0" indent="0">
              <a:buNone/>
            </a:pPr>
            <a:r>
              <a:rPr lang="en-US" sz="3200" b="1" dirty="0"/>
              <a:t>Pt:</a:t>
            </a:r>
            <a:r>
              <a:rPr lang="en-US" sz="3200" dirty="0"/>
              <a:t> When the foundation is flawed (i.e. New World Translation), any succeeding belief system will be flawed. </a:t>
            </a:r>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14397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506071" y="968188"/>
            <a:ext cx="10130963" cy="5702729"/>
          </a:xfrm>
        </p:spPr>
        <p:txBody>
          <a:bodyPr>
            <a:normAutofit/>
          </a:bodyPr>
          <a:lstStyle/>
          <a:p>
            <a:pPr marL="0" indent="0">
              <a:buNone/>
            </a:pPr>
            <a:r>
              <a:rPr lang="en-US" sz="2400" b="1" dirty="0"/>
              <a:t>Faith which was </a:t>
            </a:r>
            <a:r>
              <a:rPr lang="en-US" sz="2400" b="1" u="sng" dirty="0"/>
              <a:t>ONCE</a:t>
            </a:r>
            <a:r>
              <a:rPr lang="en-US" sz="2400" b="1" dirty="0"/>
              <a:t> for all handed down to the saints…</a:t>
            </a:r>
            <a:endParaRPr lang="en-US" sz="2400" dirty="0"/>
          </a:p>
          <a:p>
            <a:pPr marL="0" indent="0">
              <a:buNone/>
            </a:pPr>
            <a:r>
              <a:rPr lang="en-US" sz="2400" dirty="0"/>
              <a:t>This Bible that has been handed down to us </a:t>
            </a:r>
            <a:r>
              <a:rPr lang="en-US" sz="2400" b="1" u="sng" dirty="0"/>
              <a:t>ONCE</a:t>
            </a:r>
            <a:r>
              <a:rPr lang="en-US" sz="2400" dirty="0"/>
              <a:t> many years ago is the Word of God. There aren’t any new revelations, additional books to be added to the canon of the Bible. This Bible that was handed down </a:t>
            </a:r>
            <a:r>
              <a:rPr lang="en-US" sz="2400" b="1" u="sng" dirty="0"/>
              <a:t>ONCE  </a:t>
            </a:r>
            <a:r>
              <a:rPr lang="en-US" sz="2400" dirty="0"/>
              <a:t>to us many years ago is reliable and the authoritative Word of God.  </a:t>
            </a:r>
          </a:p>
          <a:p>
            <a:pPr lvl="0"/>
            <a:r>
              <a:rPr lang="en-US" sz="2400" b="1" dirty="0"/>
              <a:t>Old Testament</a:t>
            </a:r>
            <a:r>
              <a:rPr lang="en-US" sz="2400" dirty="0"/>
              <a:t> – The Commandments, Books of the Law, Prophets – have been preserved in the tabernacle, temple. The 39 books have been universally accepted. Within the New Testament, no record of debate or disagreement from the Lord Jesus Christ, the disciples, or the Jews about canonicity of the Old Testament. Further, the New Testament authors quoted the OT Scriptures 295 times as divinely inspired confirms its approval. </a:t>
            </a:r>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2737" y="5737412"/>
            <a:ext cx="692239" cy="939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174032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187083"/>
            <a:ext cx="8911687" cy="494235"/>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506071" y="968188"/>
            <a:ext cx="10130963" cy="5702729"/>
          </a:xfrm>
        </p:spPr>
        <p:txBody>
          <a:bodyPr>
            <a:normAutofit/>
          </a:bodyPr>
          <a:lstStyle/>
          <a:p>
            <a:pPr marL="0" marR="0" lvl="0" indent="0" algn="just">
              <a:lnSpc>
                <a:spcPct val="107000"/>
              </a:lnSpc>
              <a:spcBef>
                <a:spcPts val="0"/>
              </a:spcBef>
              <a:spcAft>
                <a:spcPts val="0"/>
              </a:spcAft>
              <a:buNone/>
            </a:pPr>
            <a:r>
              <a:rPr lang="en-US" sz="2400" dirty="0"/>
              <a:t>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New Testament</a:t>
            </a:r>
            <a:r>
              <a:rPr lang="en-US" sz="2400" dirty="0">
                <a:effectLst/>
                <a:latin typeface="Calibri" panose="020F0502020204030204" pitchFamily="34" charset="0"/>
                <a:ea typeface="Calibri" panose="020F0502020204030204" pitchFamily="34" charset="0"/>
                <a:cs typeface="Times New Roman" panose="02020603050405020304" pitchFamily="18" charset="0"/>
              </a:rPr>
              <a:t> – Key to affirming the New Testament books was apostolic approval; books written by an apostle or approved by the apostles. Apostles were the foundation of the church by their teachings and their writing of the New Testament. </a:t>
            </a:r>
          </a:p>
          <a:p>
            <a:pPr marL="0" marR="0" lvl="0" indent="0" algn="just">
              <a:lnSpc>
                <a:spcPct val="107000"/>
              </a:lnSpc>
              <a:spcBef>
                <a:spcPts val="0"/>
              </a:spcBef>
              <a:spcAft>
                <a:spcPts val="0"/>
              </a:spcAf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Other acceptance criteria in determining which books were to be recognized as part of the NT Canon are as follows: </a:t>
            </a:r>
          </a:p>
          <a:p>
            <a:pPr lvl="1" indent="-342900" algn="just">
              <a:lnSpc>
                <a:spcPct val="107000"/>
              </a:lnSpc>
              <a:spcBef>
                <a:spcPts val="0"/>
              </a:spcBef>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Is it authoritative: Did it claim to come from the Lord with sayings such as, “Thus saith the Lord?)</a:t>
            </a:r>
          </a:p>
          <a:p>
            <a:pPr lvl="1" indent="-342900" algn="just">
              <a:lnSpc>
                <a:spcPct val="107000"/>
              </a:lnSpc>
              <a:spcBef>
                <a:spcPts val="0"/>
              </a:spcBef>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Is it prophetic? Was it written by an apostle or a prophet? Or did it have the approval of the apostles, such as the books of Mark and Luke</a:t>
            </a:r>
          </a:p>
          <a:p>
            <a:pPr lvl="1" indent="-342900" algn="just">
              <a:lnSpc>
                <a:spcPct val="107000"/>
              </a:lnSpc>
              <a:spcBef>
                <a:spcPts val="0"/>
              </a:spcBef>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Is it consistent: Did it agree or disagree with other Scripture? </a:t>
            </a:r>
          </a:p>
          <a:p>
            <a:pPr lvl="1" indent="-342900" algn="just">
              <a:lnSpc>
                <a:spcPct val="107000"/>
              </a:lnSpc>
              <a:spcBef>
                <a:spcPts val="0"/>
              </a:spcBef>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Is it dynamic? Did it effect change in people’s lives, as Scripture does? </a:t>
            </a:r>
          </a:p>
          <a:p>
            <a:pPr lvl="1" indent="-342900" algn="just">
              <a:lnSpc>
                <a:spcPct val="107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Is it received? Did it have the approval of the early church by being widely circulated and thus bearing the witness of the Holy Spirit in believers? </a:t>
            </a:r>
          </a:p>
          <a:p>
            <a:pPr marL="0" indent="0">
              <a:buNone/>
            </a:pPr>
            <a:endParaRPr lang="en-US" sz="2400"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16606" y="5889812"/>
            <a:ext cx="575394" cy="78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97764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187083"/>
            <a:ext cx="8911687" cy="548023"/>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506071" y="968188"/>
            <a:ext cx="10130963" cy="5702729"/>
          </a:xfrm>
        </p:spPr>
        <p:txBody>
          <a:bodyPr>
            <a:normAutofit lnSpcReduction="10000"/>
          </a:bodyPr>
          <a:lstStyle/>
          <a:p>
            <a:pPr marL="0" marR="0" indent="0" algn="just">
              <a:lnSpc>
                <a:spcPct val="107000"/>
              </a:lnSpc>
              <a:spcBef>
                <a:spcPts val="0"/>
              </a:spcBef>
              <a:spcAft>
                <a:spcPts val="800"/>
              </a:spcAft>
              <a:buNone/>
            </a:pPr>
            <a:r>
              <a:rPr lang="en-US" sz="2400" dirty="0"/>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All of these points help us to understand the process that was used by the early church to affirm the canonicity of the Bible.  However, now we must ask and address the question, “Why should we personally trust that the Bible is God’s Word?”</a:t>
            </a:r>
          </a:p>
          <a:p>
            <a:pPr lvl="1" indent="-342900" algn="just">
              <a:lnSpc>
                <a:spcPct val="107000"/>
              </a:lnSpc>
              <a:spcBef>
                <a:spcPts val="0"/>
              </a:spcBef>
              <a:spcAft>
                <a:spcPts val="800"/>
              </a:spcAft>
              <a:buFont typeface="+mj-lt"/>
              <a:buAutoNum type="arabicPeriod"/>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We can accept the Bible because of the Holy Spirit’s confirmation in our hearts</a:t>
            </a:r>
            <a:r>
              <a:rPr lang="en-US" sz="2400" dirty="0">
                <a:effectLst/>
                <a:latin typeface="Calibri" panose="020F0502020204030204" pitchFamily="34" charset="0"/>
                <a:ea typeface="Calibri" panose="020F0502020204030204" pitchFamily="34" charset="0"/>
                <a:cs typeface="Times New Roman" panose="02020603050405020304" pitchFamily="18" charset="0"/>
              </a:rPr>
              <a:t> (i.e. John 10: 27,28 talks about God’s sheep hearing and  listening to His voice …. And following Him. Those who are truly born again recognize, through the work of the Holy Spirit, Christ’s voice in God’s Word. For this, among other reasons, we believe the Bible is true. </a:t>
            </a:r>
          </a:p>
          <a:p>
            <a:pPr lvl="1" indent="-342900" algn="just">
              <a:lnSpc>
                <a:spcPct val="107000"/>
              </a:lnSpc>
              <a:spcBef>
                <a:spcPts val="0"/>
              </a:spcBef>
              <a:spcAft>
                <a:spcPts val="800"/>
              </a:spcAft>
              <a:buFont typeface="+mj-lt"/>
              <a:buAutoNum type="arabicPeriod"/>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We can accept the Bible based on God’s promises to preserve His Word</a:t>
            </a:r>
            <a:r>
              <a:rPr lang="en-US" sz="2400" dirty="0">
                <a:effectLst/>
                <a:latin typeface="Calibri" panose="020F0502020204030204" pitchFamily="34" charset="0"/>
                <a:ea typeface="Calibri" panose="020F0502020204030204" pitchFamily="34" charset="0"/>
                <a:cs typeface="Times New Roman" panose="02020603050405020304" pitchFamily="18" charset="0"/>
              </a:rPr>
              <a:t>. In Matt. 5: 17-18 we read….”until heaven and earth pass away not the smallest letter or stroke of a letter will pass from the law until everything takes place.  Part of the reason we can trust that the Bible is God’s Word is because of God’s faithfulness to His promises. </a:t>
            </a:r>
          </a:p>
          <a:p>
            <a:pPr lvl="1" indent="-342900" algn="just">
              <a:lnSpc>
                <a:spcPct val="107000"/>
              </a:lnSpc>
              <a:spcBef>
                <a:spcPts val="0"/>
              </a:spcBef>
              <a:spcAft>
                <a:spcPts val="800"/>
              </a:spcAft>
              <a:buFont typeface="+mj-lt"/>
              <a:buAutoNum type="arabicPeriod"/>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endParaRPr lang="en-US" sz="2400"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2737" y="5737412"/>
            <a:ext cx="692239" cy="939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8395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187083"/>
            <a:ext cx="8911687" cy="548023"/>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506071" y="968188"/>
            <a:ext cx="10130963" cy="5702729"/>
          </a:xfrm>
        </p:spPr>
        <p:txBody>
          <a:bodyPr>
            <a:normAutofit lnSpcReduction="10000"/>
          </a:bodyPr>
          <a:lstStyle/>
          <a:p>
            <a:pPr marL="342900" marR="0" lvl="0" indent="-342900" algn="just">
              <a:lnSpc>
                <a:spcPct val="107000"/>
              </a:lnSpc>
              <a:spcBef>
                <a:spcPts val="0"/>
              </a:spcBef>
              <a:spcAft>
                <a:spcPts val="800"/>
              </a:spcAft>
              <a:buFont typeface="+mj-lt"/>
              <a:buAutoNum type="arabicPeriod" startAt="3"/>
            </a:pPr>
            <a:r>
              <a:rPr lang="en-US" sz="2800" b="1" dirty="0">
                <a:effectLst/>
                <a:latin typeface="Calibri" panose="020F0502020204030204" pitchFamily="34" charset="0"/>
                <a:ea typeface="Calibri" panose="020F0502020204030204" pitchFamily="34" charset="0"/>
                <a:cs typeface="Times New Roman" panose="02020603050405020304" pitchFamily="18" charset="0"/>
              </a:rPr>
              <a:t>We can accept the Bible because there is much evidence that confirm it as truth.</a:t>
            </a:r>
            <a:r>
              <a:rPr lang="en-US" sz="2800" dirty="0">
                <a:effectLst/>
                <a:latin typeface="Calibri" panose="020F0502020204030204" pitchFamily="34" charset="0"/>
                <a:ea typeface="Calibri" panose="020F0502020204030204" pitchFamily="34" charset="0"/>
                <a:cs typeface="Times New Roman" panose="02020603050405020304" pitchFamily="18" charset="0"/>
              </a:rPr>
              <a:t> There are innumerable historical evidence of the Bible’s truthfulness. The Bible is the most historically reliable ancient book, a fact which manuscript evidence and archaeological findings continue to affirm. The Bible contains approximately 1000 prophecies in it – half of them have come true and the other half awaits completion. Prophecies prove the truthfulness of Scripture. If these were not enough, we have the evidence of changed lives. God is continually changing lives through this book. </a:t>
            </a:r>
          </a:p>
          <a:p>
            <a:pPr marL="0" marR="0" indent="0" algn="just">
              <a:lnSpc>
                <a:spcPct val="107000"/>
              </a:lnSpc>
              <a:spcBef>
                <a:spcPts val="0"/>
              </a:spcBef>
              <a:spcAft>
                <a:spcPts val="800"/>
              </a:spcAft>
              <a:buNone/>
            </a:pPr>
            <a:r>
              <a:rPr lang="en-US" sz="2800" b="1" dirty="0">
                <a:effectLst/>
                <a:latin typeface="Calibri" panose="020F0502020204030204" pitchFamily="34" charset="0"/>
                <a:ea typeface="Calibri" panose="020F0502020204030204" pitchFamily="34" charset="0"/>
                <a:cs typeface="Times New Roman" panose="02020603050405020304" pitchFamily="18" charset="0"/>
              </a:rPr>
              <a:t>Pt.</a:t>
            </a:r>
            <a:r>
              <a:rPr lang="en-US" sz="2800" dirty="0">
                <a:effectLst/>
                <a:latin typeface="Calibri" panose="020F0502020204030204" pitchFamily="34" charset="0"/>
                <a:ea typeface="Calibri" panose="020F0502020204030204" pitchFamily="34" charset="0"/>
                <a:cs typeface="Times New Roman" panose="02020603050405020304" pitchFamily="18" charset="0"/>
              </a:rPr>
              <a:t> This book the Bible that has been affirmed </a:t>
            </a:r>
            <a:r>
              <a:rPr lang="en-US" sz="2800" b="1" u="sng" dirty="0">
                <a:effectLst/>
                <a:latin typeface="Calibri" panose="020F0502020204030204" pitchFamily="34" charset="0"/>
                <a:ea typeface="Calibri" panose="020F0502020204030204" pitchFamily="34" charset="0"/>
                <a:cs typeface="Times New Roman" panose="02020603050405020304" pitchFamily="18" charset="0"/>
              </a:rPr>
              <a:t>ONCE</a:t>
            </a:r>
            <a:r>
              <a:rPr lang="en-US" sz="2800" dirty="0">
                <a:effectLst/>
                <a:latin typeface="Calibri" panose="020F0502020204030204" pitchFamily="34" charset="0"/>
                <a:ea typeface="Calibri" panose="020F0502020204030204" pitchFamily="34" charset="0"/>
                <a:cs typeface="Times New Roman" panose="02020603050405020304" pitchFamily="18" charset="0"/>
              </a:rPr>
              <a:t>, passed down through the ages is true, authoritative, reliable and relevant</a:t>
            </a:r>
          </a:p>
          <a:p>
            <a:pPr marL="0" indent="0" algn="just">
              <a:lnSpc>
                <a:spcPct val="107000"/>
              </a:lnSpc>
              <a:spcBef>
                <a:spcPts val="0"/>
              </a:spcBef>
              <a:spcAft>
                <a:spcPts val="800"/>
              </a:spcAft>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endParaRPr lang="en-US" sz="2400"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2737" y="5737412"/>
            <a:ext cx="692239" cy="939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615800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1"/>
            <a:ext cx="8911687" cy="735106"/>
          </a:xfrm>
        </p:spPr>
        <p:txBody>
          <a:bodyPr>
            <a:noAutofit/>
          </a:bodyPr>
          <a:lstStyle/>
          <a:p>
            <a:pPr algn="ctr"/>
            <a:r>
              <a:rPr lang="en-US" sz="4000" b="1" u="sng" dirty="0"/>
              <a:t>TAKEAWAYS    </a:t>
            </a:r>
            <a:br>
              <a:rPr lang="en-US" sz="4800" b="1" u="sng" dirty="0"/>
            </a:br>
            <a:endParaRPr lang="en-US" sz="4800" dirty="0"/>
          </a:p>
        </p:txBody>
      </p:sp>
      <p:sp>
        <p:nvSpPr>
          <p:cNvPr id="3" name="Content Placeholder 2"/>
          <p:cNvSpPr>
            <a:spLocks noGrp="1"/>
          </p:cNvSpPr>
          <p:nvPr>
            <p:ph idx="1"/>
          </p:nvPr>
        </p:nvSpPr>
        <p:spPr>
          <a:xfrm>
            <a:off x="1506071" y="735108"/>
            <a:ext cx="10130963" cy="5935810"/>
          </a:xfrm>
        </p:spPr>
        <p:txBody>
          <a:bodyPr>
            <a:normAutofit/>
          </a:bodyPr>
          <a:lstStyle/>
          <a:p>
            <a:pPr marL="0" indent="0" algn="just">
              <a:lnSpc>
                <a:spcPct val="107000"/>
              </a:lnSpc>
              <a:spcBef>
                <a:spcPts val="0"/>
              </a:spcBef>
              <a:spcAft>
                <a:spcPts val="8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Contending earnestly for the faith involves: </a:t>
            </a:r>
          </a:p>
          <a:p>
            <a:pPr algn="just">
              <a:lnSpc>
                <a:spcPct val="107000"/>
              </a:lnSpc>
              <a:spcBef>
                <a:spcPts val="0"/>
              </a:spcBef>
              <a:spcAft>
                <a:spcPts val="800"/>
              </a:spcAft>
            </a:pPr>
            <a:r>
              <a:rPr lang="en-US" sz="2800" b="1" u="sng" dirty="0">
                <a:latin typeface="Calibri" panose="020F0502020204030204" pitchFamily="34" charset="0"/>
                <a:ea typeface="Calibri" panose="020F0502020204030204" pitchFamily="34" charset="0"/>
                <a:cs typeface="Times New Roman" panose="02020603050405020304" pitchFamily="18" charset="0"/>
              </a:rPr>
              <a:t>Proclaiming:</a:t>
            </a:r>
            <a:r>
              <a:rPr lang="en-US" sz="2800" dirty="0">
                <a:latin typeface="Calibri" panose="020F0502020204030204" pitchFamily="34" charset="0"/>
                <a:ea typeface="Calibri" panose="020F0502020204030204" pitchFamily="34" charset="0"/>
                <a:cs typeface="Times New Roman" panose="02020603050405020304" pitchFamily="18" charset="0"/>
              </a:rPr>
              <a:t> When convenient / not convenient…Saying what’s wrong, saying what’s right</a:t>
            </a:r>
          </a:p>
          <a:p>
            <a:pPr algn="just">
              <a:lnSpc>
                <a:spcPct val="107000"/>
              </a:lnSpc>
              <a:spcBef>
                <a:spcPts val="0"/>
              </a:spcBef>
              <a:spcAft>
                <a:spcPts val="800"/>
              </a:spcAft>
            </a:pPr>
            <a:r>
              <a:rPr lang="en-US" sz="2800" b="1" u="sng" dirty="0">
                <a:effectLst/>
                <a:latin typeface="Calibri" panose="020F0502020204030204" pitchFamily="34" charset="0"/>
                <a:ea typeface="Calibri" panose="020F0502020204030204" pitchFamily="34" charset="0"/>
                <a:cs typeface="Times New Roman" panose="02020603050405020304" pitchFamily="18" charset="0"/>
              </a:rPr>
              <a:t>Guarding:</a:t>
            </a:r>
            <a:r>
              <a:rPr lang="en-US" sz="2800" dirty="0">
                <a:effectLst/>
                <a:latin typeface="Calibri" panose="020F0502020204030204" pitchFamily="34" charset="0"/>
                <a:ea typeface="Calibri" panose="020F0502020204030204" pitchFamily="34" charset="0"/>
                <a:cs typeface="Times New Roman" panose="02020603050405020304" pitchFamily="18" charset="0"/>
              </a:rPr>
              <a:t> Ensuring nothing is added or taken away from the gospel. The gospel must remain intact just the way it was delivered to us.</a:t>
            </a:r>
          </a:p>
          <a:p>
            <a:pPr algn="just">
              <a:lnSpc>
                <a:spcPct val="107000"/>
              </a:lnSpc>
              <a:spcBef>
                <a:spcPts val="0"/>
              </a:spcBef>
              <a:spcAft>
                <a:spcPts val="800"/>
              </a:spcAft>
            </a:pPr>
            <a:r>
              <a:rPr lang="en-US" sz="2800" b="1" u="sng" dirty="0">
                <a:latin typeface="Calibri" panose="020F0502020204030204" pitchFamily="34" charset="0"/>
                <a:ea typeface="Calibri" panose="020F0502020204030204" pitchFamily="34" charset="0"/>
                <a:cs typeface="Times New Roman" panose="02020603050405020304" pitchFamily="18" charset="0"/>
              </a:rPr>
              <a:t>Defending</a:t>
            </a:r>
            <a:r>
              <a:rPr lang="en-US" sz="2800" dirty="0">
                <a:latin typeface="Calibri" panose="020F0502020204030204" pitchFamily="34" charset="0"/>
                <a:ea typeface="Calibri" panose="020F0502020204030204" pitchFamily="34" charset="0"/>
                <a:cs typeface="Times New Roman" panose="02020603050405020304" pitchFamily="18" charset="0"/>
              </a:rPr>
              <a:t>: Confronting others with the true gospel </a:t>
            </a:r>
          </a:p>
          <a:p>
            <a:pPr algn="just">
              <a:lnSpc>
                <a:spcPct val="107000"/>
              </a:lnSpc>
              <a:spcBef>
                <a:spcPts val="0"/>
              </a:spcBef>
              <a:spcAft>
                <a:spcPts val="80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The Faith which </a:t>
            </a:r>
            <a:r>
              <a:rPr lang="en-US" sz="2800">
                <a:latin typeface="Calibri" panose="020F0502020204030204" pitchFamily="34" charset="0"/>
                <a:ea typeface="Calibri" panose="020F0502020204030204" pitchFamily="34" charset="0"/>
                <a:cs typeface="Times New Roman" panose="02020603050405020304" pitchFamily="18" charset="0"/>
              </a:rPr>
              <a:t>was ONCE for </a:t>
            </a:r>
            <a:r>
              <a:rPr lang="en-US" sz="2800" dirty="0">
                <a:latin typeface="Calibri" panose="020F0502020204030204" pitchFamily="34" charset="0"/>
                <a:ea typeface="Calibri" panose="020F0502020204030204" pitchFamily="34" charset="0"/>
                <a:cs typeface="Times New Roman" panose="02020603050405020304" pitchFamily="18" charset="0"/>
              </a:rPr>
              <a:t>all handed down to the saints:</a:t>
            </a:r>
          </a:p>
          <a:p>
            <a:pPr algn="just">
              <a:lnSpc>
                <a:spcPct val="107000"/>
              </a:lnSpc>
              <a:spcBef>
                <a:spcPts val="0"/>
              </a:spcBef>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This Book, The Bible , that has been affirmed ONCE, passed down through the ages is </a:t>
            </a:r>
            <a:r>
              <a:rPr lang="en-US" sz="2800" i="1" u="sng" dirty="0">
                <a:latin typeface="Calibri" panose="020F0502020204030204" pitchFamily="34" charset="0"/>
                <a:ea typeface="Calibri" panose="020F0502020204030204" pitchFamily="34" charset="0"/>
                <a:cs typeface="Times New Roman" panose="02020603050405020304" pitchFamily="18" charset="0"/>
              </a:rPr>
              <a:t>true, authoritative, reliable and relevant</a:t>
            </a:r>
            <a:r>
              <a:rPr lang="en-US" sz="2800" dirty="0">
                <a:latin typeface="Calibri" panose="020F0502020204030204" pitchFamily="34" charset="0"/>
                <a:ea typeface="Calibri" panose="020F0502020204030204" pitchFamily="34" charset="0"/>
                <a:cs typeface="Times New Roman" panose="02020603050405020304" pitchFamily="18" charset="0"/>
              </a:rPr>
              <a:t>. </a:t>
            </a:r>
          </a:p>
          <a:p>
            <a:pPr marL="0" indent="0" algn="just">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endParaRPr lang="en-US" sz="2400"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2737" y="5737412"/>
            <a:ext cx="692239" cy="939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83797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down)">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103983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277958"/>
            <a:ext cx="9859992" cy="5580042"/>
          </a:xfrm>
        </p:spPr>
        <p:txBody>
          <a:bodyPr>
            <a:normAutofit/>
          </a:bodyPr>
          <a:lstStyle/>
          <a:p>
            <a:pPr marL="0" indent="0">
              <a:buNone/>
            </a:pPr>
            <a:r>
              <a:rPr lang="en-US" sz="3600" dirty="0"/>
              <a:t> </a:t>
            </a:r>
            <a:r>
              <a:rPr lang="en-US" sz="3200" dirty="0"/>
              <a:t>There are several points in this verse that are critical that I would like to bring to your attention today. </a:t>
            </a:r>
          </a:p>
          <a:p>
            <a:pPr marL="0" indent="0">
              <a:buNone/>
            </a:pPr>
            <a:r>
              <a:rPr lang="en-US" sz="3200" dirty="0"/>
              <a:t>I would like to look at the latter part of Verse 3 which states, “…</a:t>
            </a:r>
            <a:r>
              <a:rPr lang="en-US" sz="3200" b="1" dirty="0"/>
              <a:t>contend earnestly for the faith which was once for all handed down to the saints”. </a:t>
            </a:r>
            <a:endParaRPr lang="en-US" sz="3200" dirty="0"/>
          </a:p>
          <a:p>
            <a:pPr marL="0" indent="0">
              <a:buNone/>
            </a:pPr>
            <a:endParaRPr lang="en-US" sz="3200" b="1" dirty="0"/>
          </a:p>
          <a:p>
            <a:pPr marL="0" indent="0">
              <a:buNone/>
            </a:pPr>
            <a:endParaRPr lang="en-US" sz="36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349324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103983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277958"/>
            <a:ext cx="9859992" cy="5580042"/>
          </a:xfrm>
        </p:spPr>
        <p:txBody>
          <a:bodyPr>
            <a:normAutofit/>
          </a:bodyPr>
          <a:lstStyle/>
          <a:p>
            <a:pPr marL="0" indent="0">
              <a:buNone/>
            </a:pPr>
            <a:r>
              <a:rPr lang="en-US" sz="2400" b="1" dirty="0"/>
              <a:t>…….CONTEND EARNESTLY for the faith</a:t>
            </a:r>
            <a:endParaRPr lang="en-US" sz="2400" dirty="0"/>
          </a:p>
          <a:p>
            <a:pPr marL="0" indent="0">
              <a:buNone/>
            </a:pPr>
            <a:r>
              <a:rPr lang="en-US" sz="2400" dirty="0"/>
              <a:t>There are several defining words that can be used for the word contend. They are </a:t>
            </a:r>
            <a:r>
              <a:rPr lang="en-US" sz="2400" b="1" dirty="0"/>
              <a:t>PROCLAIM, GUARD AND DEFEND.  </a:t>
            </a:r>
          </a:p>
          <a:p>
            <a:pPr marL="0" indent="0">
              <a:buNone/>
            </a:pPr>
            <a:r>
              <a:rPr lang="en-US" sz="2400" b="1" u="sng" dirty="0"/>
              <a:t>PROCLAIM</a:t>
            </a:r>
            <a:endParaRPr lang="en-US" sz="2400" dirty="0"/>
          </a:p>
          <a:p>
            <a:pPr marL="0" indent="0">
              <a:buNone/>
            </a:pPr>
            <a:r>
              <a:rPr lang="en-US" sz="2400" dirty="0"/>
              <a:t>Paul’s words to his mentee Timothy captures the concept of proclaim…..</a:t>
            </a:r>
          </a:p>
          <a:p>
            <a:pPr marL="0" indent="0">
              <a:buNone/>
            </a:pPr>
            <a:r>
              <a:rPr lang="en-US" sz="2400" dirty="0"/>
              <a:t>II Timothy 4: 1,2</a:t>
            </a:r>
          </a:p>
          <a:p>
            <a:pPr marL="0" indent="0">
              <a:buNone/>
            </a:pPr>
            <a:r>
              <a:rPr lang="en-US" sz="2400" dirty="0"/>
              <a:t>	I solemnly charge you in the presence of God and of Christ Jesus, who is to judge the living and the dead, and by His appearing and His kingdom; </a:t>
            </a:r>
            <a:r>
              <a:rPr lang="en-US" sz="2400" i="1" u="sng" dirty="0"/>
              <a:t>preach the word; be ready in season and out of season; reprove, rebuke, exhort, with great patience and instruction.</a:t>
            </a:r>
            <a:endParaRPr lang="en-US" sz="2400" dirty="0"/>
          </a:p>
          <a:p>
            <a:pPr marL="0" indent="0">
              <a:buNone/>
            </a:pPr>
            <a:endParaRPr lang="en-US" sz="36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7929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15153"/>
            <a:ext cx="8911687" cy="842683"/>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613647" y="1553378"/>
            <a:ext cx="10023387" cy="5304622"/>
          </a:xfrm>
        </p:spPr>
        <p:txBody>
          <a:bodyPr>
            <a:normAutofit/>
          </a:bodyPr>
          <a:lstStyle/>
          <a:p>
            <a:pPr marL="0" indent="0">
              <a:buNone/>
            </a:pPr>
            <a:r>
              <a:rPr lang="en-US" sz="2800" b="1" u="sng" dirty="0"/>
              <a:t>PROCLAIM</a:t>
            </a:r>
            <a:endParaRPr lang="en-US" sz="2800" dirty="0"/>
          </a:p>
          <a:p>
            <a:pPr marL="0" indent="0">
              <a:buNone/>
            </a:pPr>
            <a:r>
              <a:rPr lang="en-US" sz="2800" b="1" dirty="0"/>
              <a:t>Pt</a:t>
            </a:r>
            <a:r>
              <a:rPr lang="en-US" sz="2800" dirty="0"/>
              <a:t>: Speaking the word is extremely important. How we speak is further described with the words, rebuke, reprove, exhort (reprimand, scold, correct, urge.. things we would prefer not to do but are necessary. Oftentimes we would rather just let it go, sweep it under the rug </a:t>
            </a:r>
            <a:r>
              <a:rPr lang="en-US" sz="2800" dirty="0" err="1"/>
              <a:t>etc</a:t>
            </a:r>
            <a:r>
              <a:rPr lang="en-US" sz="2800" dirty="0"/>
              <a:t> ) …… Living out your faith is important as well. </a:t>
            </a:r>
            <a:endParaRPr lang="en-US" sz="36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196863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15153"/>
            <a:ext cx="8911687" cy="842683"/>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613647" y="1619480"/>
            <a:ext cx="10023387" cy="5238520"/>
          </a:xfrm>
        </p:spPr>
        <p:txBody>
          <a:bodyPr>
            <a:normAutofit/>
          </a:bodyPr>
          <a:lstStyle/>
          <a:p>
            <a:pPr marL="0" indent="0">
              <a:buNone/>
            </a:pPr>
            <a:r>
              <a:rPr lang="en-US" sz="2800" b="1" u="sng" dirty="0"/>
              <a:t>PROCLAIM</a:t>
            </a:r>
            <a:endParaRPr lang="en-US" sz="2800" dirty="0"/>
          </a:p>
          <a:p>
            <a:pPr marL="0" indent="0">
              <a:buNone/>
            </a:pPr>
            <a:r>
              <a:rPr lang="en-US" sz="2800" dirty="0"/>
              <a:t>Oftentimes we would say that we would prefer others to see our Christianity. But a word from the Lord God at the right time is important ( i.e. Romans 10:14 – How then will they call on Him in whom they have not believed? How will they believe in Him whom they have not heard? </a:t>
            </a:r>
            <a:r>
              <a:rPr lang="en-US" sz="2800" i="1" u="sng" dirty="0"/>
              <a:t>And how will they hear without a preacher? </a:t>
            </a:r>
            <a:endParaRPr lang="en-US" sz="2800" dirty="0"/>
          </a:p>
          <a:p>
            <a:pPr marL="0" indent="0">
              <a:buNone/>
            </a:pPr>
            <a:endParaRPr lang="en-US" sz="36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3244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103983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068636"/>
            <a:ext cx="9859992" cy="5789363"/>
          </a:xfrm>
        </p:spPr>
        <p:txBody>
          <a:bodyPr>
            <a:normAutofit/>
          </a:bodyPr>
          <a:lstStyle/>
          <a:p>
            <a:pPr marL="0" indent="0">
              <a:buNone/>
            </a:pPr>
            <a:r>
              <a:rPr lang="en-US" sz="2800" b="1" u="sng" dirty="0"/>
              <a:t>GUARD</a:t>
            </a:r>
            <a:endParaRPr lang="en-US" sz="2800" dirty="0"/>
          </a:p>
          <a:p>
            <a:pPr marL="0" indent="0">
              <a:buNone/>
            </a:pPr>
            <a:r>
              <a:rPr lang="en-US" sz="2800" dirty="0"/>
              <a:t>II Timothy 1: 14</a:t>
            </a:r>
          </a:p>
          <a:p>
            <a:pPr marL="0" indent="0">
              <a:buNone/>
            </a:pPr>
            <a:r>
              <a:rPr lang="en-US" sz="2800" dirty="0"/>
              <a:t>	Guard, through the Holy Spirit who dwells in us, the treasure which has been entrusted to you. </a:t>
            </a:r>
          </a:p>
          <a:p>
            <a:pPr marL="0" indent="0">
              <a:buNone/>
            </a:pPr>
            <a:r>
              <a:rPr lang="en-US" sz="2800" dirty="0"/>
              <a:t>Definition Guard: Watch, Keep, Preserve .. There is the sense of never allowing the gospel, this treasure in earthen vessels, to be compromised under our watch. The gospel is not to be watered down. As others would try to compromise this gospel, we need the Holy Spirit to help us discern right from wrong….. truth from counterfeit when we hear “another gospel”.</a:t>
            </a: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4312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685365"/>
            <a:ext cx="9859992" cy="5172634"/>
          </a:xfrm>
        </p:spPr>
        <p:txBody>
          <a:bodyPr>
            <a:normAutofit/>
          </a:bodyPr>
          <a:lstStyle/>
          <a:p>
            <a:pPr marL="0" indent="0">
              <a:buNone/>
            </a:pPr>
            <a:r>
              <a:rPr lang="en-US" sz="2800" b="1" u="sng" dirty="0"/>
              <a:t>DEFEND </a:t>
            </a:r>
            <a:endParaRPr lang="en-US" sz="2800" dirty="0"/>
          </a:p>
          <a:p>
            <a:pPr marL="0" indent="0">
              <a:buNone/>
            </a:pPr>
            <a:r>
              <a:rPr lang="en-US" sz="2800" dirty="0"/>
              <a:t>Defending introduces the thought of confronting and waging war which many of us would prefer not to do. However, that is our responsibility…. All of us, not just those who share the word publicly are charged to defend the faith. Paul’s charge to Timothy to defend the faith can be found again in the following verses. </a:t>
            </a:r>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3648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968188"/>
            <a:ext cx="9859992" cy="5889811"/>
          </a:xfrm>
        </p:spPr>
        <p:txBody>
          <a:bodyPr>
            <a:normAutofit/>
          </a:bodyPr>
          <a:lstStyle/>
          <a:p>
            <a:pPr marL="0" indent="0">
              <a:buNone/>
            </a:pPr>
            <a:r>
              <a:rPr lang="en-US" sz="2800" b="1" u="sng" dirty="0"/>
              <a:t>DEFEND </a:t>
            </a:r>
            <a:endParaRPr lang="en-US" sz="2800" dirty="0"/>
          </a:p>
          <a:p>
            <a:pPr marL="0" indent="0">
              <a:buNone/>
            </a:pPr>
            <a:r>
              <a:rPr lang="en-US" sz="2800" u="sng" dirty="0"/>
              <a:t>I Timothy 1: 18</a:t>
            </a:r>
          </a:p>
          <a:p>
            <a:pPr marL="0" indent="0">
              <a:buNone/>
            </a:pPr>
            <a:r>
              <a:rPr lang="en-US" sz="2800" dirty="0"/>
              <a:t>	This command I entrust to you, Timothy, my son, in accordance with the prophecies previously made concerning you, </a:t>
            </a:r>
            <a:r>
              <a:rPr lang="en-US" sz="2800" b="1" u="sng" dirty="0"/>
              <a:t>that by them you fight the good fight.</a:t>
            </a:r>
            <a:r>
              <a:rPr lang="en-US" sz="2800" dirty="0"/>
              <a:t> </a:t>
            </a:r>
          </a:p>
          <a:p>
            <a:pPr marL="0" indent="0">
              <a:buNone/>
            </a:pPr>
            <a:r>
              <a:rPr lang="en-US" sz="2800" u="sng" dirty="0"/>
              <a:t>I Timothy 6: 12</a:t>
            </a:r>
          </a:p>
          <a:p>
            <a:pPr marL="0" indent="0">
              <a:buNone/>
            </a:pPr>
            <a:r>
              <a:rPr lang="en-US" sz="2800" dirty="0"/>
              <a:t>	</a:t>
            </a:r>
            <a:r>
              <a:rPr lang="en-US" sz="2800" b="1" dirty="0"/>
              <a:t>Fight the good fight of faith</a:t>
            </a:r>
            <a:r>
              <a:rPr lang="en-US" sz="2800" dirty="0"/>
              <a:t>……..</a:t>
            </a:r>
          </a:p>
          <a:p>
            <a:pPr marL="0" indent="0">
              <a:buNone/>
            </a:pPr>
            <a:r>
              <a:rPr lang="en-US" sz="2800" u="sng" dirty="0"/>
              <a:t>II Timothy 4: 7</a:t>
            </a:r>
          </a:p>
          <a:p>
            <a:pPr marL="0" indent="0">
              <a:buNone/>
            </a:pPr>
            <a:r>
              <a:rPr lang="en-US" sz="2800" dirty="0"/>
              <a:t>	</a:t>
            </a:r>
            <a:r>
              <a:rPr lang="en-US" sz="2800" b="1" dirty="0"/>
              <a:t>I have fought the good fight</a:t>
            </a:r>
            <a:r>
              <a:rPr lang="en-US" sz="2800" dirty="0"/>
              <a:t>, I have finished the course, I have kept the faith. </a:t>
            </a:r>
          </a:p>
          <a:p>
            <a:pPr marL="0" indent="0">
              <a:buNone/>
            </a:pPr>
            <a:r>
              <a:rPr lang="en-US" sz="2800" b="1" dirty="0"/>
              <a:t>Pt:</a:t>
            </a:r>
            <a:r>
              <a:rPr lang="en-US" sz="2800" dirty="0"/>
              <a:t>  We are called upon to fight….. this is not a choice. </a:t>
            </a:r>
          </a:p>
          <a:p>
            <a:pPr marL="0" indent="0">
              <a:buNone/>
            </a:pPr>
            <a:endParaRPr lang="en-US"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002" y="5373289"/>
            <a:ext cx="955886" cy="1297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49795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4963" y="238126"/>
            <a:ext cx="8911687" cy="730062"/>
          </a:xfrm>
        </p:spPr>
        <p:txBody>
          <a:bodyPr>
            <a:noAutofit/>
          </a:bodyPr>
          <a:lstStyle/>
          <a:p>
            <a:pPr algn="ctr"/>
            <a:r>
              <a:rPr lang="en-US" sz="4000" b="1" u="sng" dirty="0"/>
              <a:t>Contending Earnestly for the Faith    </a:t>
            </a:r>
            <a:br>
              <a:rPr lang="en-US" sz="4800" b="1" u="sng" dirty="0"/>
            </a:br>
            <a:endParaRPr lang="en-US" sz="4800" dirty="0"/>
          </a:p>
        </p:txBody>
      </p:sp>
      <p:sp>
        <p:nvSpPr>
          <p:cNvPr id="3" name="Content Placeholder 2"/>
          <p:cNvSpPr>
            <a:spLocks noGrp="1"/>
          </p:cNvSpPr>
          <p:nvPr>
            <p:ph idx="1"/>
          </p:nvPr>
        </p:nvSpPr>
        <p:spPr>
          <a:xfrm>
            <a:off x="1777042" y="1112704"/>
            <a:ext cx="9859992" cy="5745295"/>
          </a:xfrm>
        </p:spPr>
        <p:txBody>
          <a:bodyPr>
            <a:normAutofit/>
          </a:bodyPr>
          <a:lstStyle/>
          <a:p>
            <a:pPr marL="0" indent="0">
              <a:buNone/>
            </a:pPr>
            <a:r>
              <a:rPr lang="en-US" sz="2800" dirty="0"/>
              <a:t> </a:t>
            </a:r>
            <a:r>
              <a:rPr lang="en-US" sz="2800" b="1" dirty="0"/>
              <a:t>……</a:t>
            </a:r>
            <a:r>
              <a:rPr lang="en-US" sz="2800" dirty="0"/>
              <a:t>  </a:t>
            </a:r>
            <a:r>
              <a:rPr lang="en-US" sz="2800" b="1" dirty="0"/>
              <a:t>Contend earnestly for the</a:t>
            </a:r>
            <a:r>
              <a:rPr lang="en-US" sz="2800" dirty="0"/>
              <a:t> </a:t>
            </a:r>
            <a:r>
              <a:rPr lang="en-US" sz="2800" b="1" u="sng" dirty="0"/>
              <a:t>FAITH </a:t>
            </a:r>
            <a:r>
              <a:rPr lang="en-US" sz="2800" b="1" dirty="0"/>
              <a:t>which was once for all handed down to the saints”.</a:t>
            </a:r>
            <a:endParaRPr lang="en-US" sz="2800" dirty="0"/>
          </a:p>
          <a:p>
            <a:pPr marL="0" indent="0">
              <a:buNone/>
            </a:pPr>
            <a:r>
              <a:rPr lang="en-US" sz="2800" dirty="0"/>
              <a:t>Our faith in the Lord Jesus Christ  is the foundation of our common salvation; the true gospel.  </a:t>
            </a:r>
          </a:p>
          <a:p>
            <a:pPr marL="0" indent="0">
              <a:buNone/>
            </a:pPr>
            <a:r>
              <a:rPr lang="en-US" sz="2800" dirty="0"/>
              <a:t>The true gospel simply put is detailed in I Cor. 15: 1-5  </a:t>
            </a:r>
          </a:p>
          <a:p>
            <a:pPr marL="0" indent="0">
              <a:buNone/>
            </a:pPr>
            <a:r>
              <a:rPr lang="en-US" sz="2800" b="1" dirty="0"/>
              <a:t>I Cor. 15: 1-5</a:t>
            </a:r>
          </a:p>
          <a:p>
            <a:pPr marL="0" indent="0">
              <a:buNone/>
            </a:pPr>
            <a:r>
              <a:rPr lang="en-US" sz="2800" dirty="0"/>
              <a:t>Now I make known to you, brethren, the gospel which I preached to you, which also you received, in which also you stand, by which also you are saved, if you hold fast the word which I preached to you, unless you believed in vain. </a:t>
            </a:r>
          </a:p>
          <a:p>
            <a:pPr marL="0" indent="0">
              <a:buNone/>
            </a:pPr>
            <a:endParaRPr lang="en-US" dirty="0"/>
          </a:p>
          <a:p>
            <a:pPr marL="0" indent="0">
              <a:buNone/>
            </a:pPr>
            <a:endParaRPr lang="en-US" sz="2800" b="1" dirty="0"/>
          </a:p>
        </p:txBody>
      </p:sp>
      <p:pic>
        <p:nvPicPr>
          <p:cNvPr id="1026" name="Picture 2" descr="Defend the Truth | Biblical Proof">
            <a:extLst>
              <a:ext uri="{FF2B5EF4-FFF2-40B4-BE49-F238E27FC236}">
                <a16:creationId xmlns:a16="http://schemas.microsoft.com/office/drawing/2014/main" id="{CF7B36ED-4D77-4EC3-AC6E-0463287EF3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6694" y="5926644"/>
            <a:ext cx="548260" cy="744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262698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mMjAyMGQ3ZC03N2M4LTQyOTQtYTQyNy01OTBlZThlYjMzMjgiIG9yaWdpbj0idXNlclNlbGVjdGVkIiAvPjxVc2VyTmFtZT5DT1JQXEdyYW50UzwvVXNlck5hbWU+PERhdGVUaW1lPjEyLzMxLzIwMjEgMTA6MzM6NTkgUE08L0RhdGVUaW1lPjxMYWJlbFN0cmluZz5ObyBNYXJraW5nPC9MYWJlbFN0cmluZz48L2l0ZW0+PC9sYWJlbEhpc3Rvcnk+</Value>
</WrappedLabelHistory>
</file>

<file path=customXml/item2.xml><?xml version="1.0" encoding="utf-8"?>
<sisl xmlns:xsd="http://www.w3.org/2001/XMLSchema" xmlns:xsi="http://www.w3.org/2001/XMLSchema-instance" xmlns="http://www.boldonjames.com/2008/01/sie/internal/label" sislVersion="0" policy="f2020d7d-77c8-4294-a427-590ee8eb3328" origin="userSelected"/>
</file>

<file path=customXml/itemProps1.xml><?xml version="1.0" encoding="utf-8"?>
<ds:datastoreItem xmlns:ds="http://schemas.openxmlformats.org/officeDocument/2006/customXml" ds:itemID="{542AD8FA-AC55-4ADE-ADCF-37B8723A083D}">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07E99DD9-41E0-4036-AA00-1498A0FFC1B7}">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Wisp</Template>
  <TotalTime>1413</TotalTime>
  <Words>1800</Words>
  <Application>Microsoft Office PowerPoint</Application>
  <PresentationFormat>Widescreen</PresentationFormat>
  <Paragraphs>103</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Wingdings</vt:lpstr>
      <vt:lpstr>Wingdings 3</vt:lpstr>
      <vt:lpstr>Wisp</vt:lpstr>
      <vt:lpstr>Contending Earnestly for the Faith   Text: Jude 1-4</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Contending Earnestly for the Faith     </vt:lpstr>
      <vt:lpstr>TAKEAWAYS     </vt:lpstr>
    </vt:vector>
  </TitlesOfParts>
  <Company>Parsons Brinckerhoff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Barna’s Group Research</dc:title>
  <dc:creator>GrantS</dc:creator>
  <cp:lastModifiedBy>Grant, Stephen</cp:lastModifiedBy>
  <cp:revision>67</cp:revision>
  <dcterms:created xsi:type="dcterms:W3CDTF">2018-03-02T21:56:29Z</dcterms:created>
  <dcterms:modified xsi:type="dcterms:W3CDTF">2023-04-29T12:20:11Z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5fe0834d-41ab-436a-8290-fa87a88e0060</vt:lpwstr>
  </property>
  <property fmtid="{D5CDD505-2E9C-101B-9397-08002B2CF9AE}" pid="3" name="bjDocumentSecurityLabel">
    <vt:lpwstr>No Marking</vt:lpwstr>
  </property>
  <property fmtid="{D5CDD505-2E9C-101B-9397-08002B2CF9AE}" pid="4" name="bjClsUserRVM">
    <vt:lpwstr>[]</vt:lpwstr>
  </property>
  <property fmtid="{D5CDD505-2E9C-101B-9397-08002B2CF9AE}" pid="5" name="bjSaver">
    <vt:lpwstr>RRu2x4FyGd33KmgCJ3Kyo4WYjGOXor0G</vt:lpwstr>
  </property>
  <property fmtid="{D5CDD505-2E9C-101B-9397-08002B2CF9AE}" pid="6" name="bjLabelHistoryID">
    <vt:lpwstr>{542AD8FA-AC55-4ADE-ADCF-37B8723A083D}</vt:lpwstr>
  </property>
</Properties>
</file>